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sldIdLst>
    <p:sldId id="256" r:id="rId2"/>
    <p:sldId id="293" r:id="rId3"/>
    <p:sldId id="257" r:id="rId4"/>
    <p:sldId id="259" r:id="rId5"/>
    <p:sldId id="295" r:id="rId6"/>
    <p:sldId id="296" r:id="rId7"/>
    <p:sldId id="297" r:id="rId8"/>
    <p:sldId id="298" r:id="rId9"/>
    <p:sldId id="299" r:id="rId10"/>
    <p:sldId id="300" r:id="rId11"/>
    <p:sldId id="301" r:id="rId12"/>
    <p:sldId id="302" r:id="rId13"/>
    <p:sldId id="303" r:id="rId14"/>
    <p:sldId id="304" r:id="rId15"/>
    <p:sldId id="305" r:id="rId16"/>
    <p:sldId id="306" r:id="rId17"/>
    <p:sldId id="307" r:id="rId18"/>
    <p:sldId id="308" r:id="rId19"/>
    <p:sldId id="309" r:id="rId20"/>
    <p:sldId id="310"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554" y="8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645DAB6-5DD0-4FE5-9B2B-635882709A14}" type="datetimeFigureOut">
              <a:rPr lang="en-US" smtClean="0"/>
              <a:pPr/>
              <a:t>5/21/2020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E23D511-9FDB-436E-8F71-F169E0BE2A12}" type="slidenum">
              <a:rPr lang="en-US" smtClean="0"/>
              <a:pPr/>
              <a:t>‹#›</a:t>
            </a:fld>
            <a:endParaRPr lang="en-US"/>
          </a:p>
        </p:txBody>
      </p:sp>
    </p:spTree>
    <p:extLst>
      <p:ext uri="{BB962C8B-B14F-4D97-AF65-F5344CB8AC3E}">
        <p14:creationId xmlns:p14="http://schemas.microsoft.com/office/powerpoint/2010/main" val="4431515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8E1D08D6-8DB7-4470-A314-9EF1B05FABAC}" type="datetimeFigureOut">
              <a:rPr lang="en-US" smtClean="0"/>
              <a:pPr/>
              <a:t>5/21/2020</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5F62F0E2-1676-4D8C-BBCE-3086846D3D88}"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E1D08D6-8DB7-4470-A314-9EF1B05FABAC}" type="datetimeFigureOut">
              <a:rPr lang="en-US" smtClean="0"/>
              <a:pPr/>
              <a:t>5/21/2020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F62F0E2-1676-4D8C-BBCE-3086846D3D8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E1D08D6-8DB7-4470-A314-9EF1B05FABAC}" type="datetimeFigureOut">
              <a:rPr lang="en-US" smtClean="0"/>
              <a:pPr/>
              <a:t>5/21/2020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F62F0E2-1676-4D8C-BBCE-3086846D3D8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E1D08D6-8DB7-4470-A314-9EF1B05FABAC}" type="datetimeFigureOut">
              <a:rPr lang="en-US" smtClean="0"/>
              <a:pPr/>
              <a:t>5/21/2020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F62F0E2-1676-4D8C-BBCE-3086846D3D8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8E1D08D6-8DB7-4470-A314-9EF1B05FABAC}" type="datetimeFigureOut">
              <a:rPr lang="en-US" smtClean="0"/>
              <a:pPr/>
              <a:t>5/21/2020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F62F0E2-1676-4D8C-BBCE-3086846D3D88}"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E1D08D6-8DB7-4470-A314-9EF1B05FABAC}" type="datetimeFigureOut">
              <a:rPr lang="en-US" smtClean="0"/>
              <a:pPr/>
              <a:t>5/21/2020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F62F0E2-1676-4D8C-BBCE-3086846D3D8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8E1D08D6-8DB7-4470-A314-9EF1B05FABAC}" type="datetimeFigureOut">
              <a:rPr lang="en-US" smtClean="0"/>
              <a:pPr/>
              <a:t>5/21/2020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5F62F0E2-1676-4D8C-BBCE-3086846D3D8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8E1D08D6-8DB7-4470-A314-9EF1B05FABAC}" type="datetimeFigureOut">
              <a:rPr lang="en-US" smtClean="0"/>
              <a:pPr/>
              <a:t>5/21/2020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5F62F0E2-1676-4D8C-BBCE-3086846D3D8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8E1D08D6-8DB7-4470-A314-9EF1B05FABAC}" type="datetimeFigureOut">
              <a:rPr lang="en-US" smtClean="0"/>
              <a:pPr/>
              <a:t>5/21/2020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5F62F0E2-1676-4D8C-BBCE-3086846D3D88}"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E1D08D6-8DB7-4470-A314-9EF1B05FABAC}" type="datetimeFigureOut">
              <a:rPr lang="en-US" smtClean="0"/>
              <a:pPr/>
              <a:t>5/21/2020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F62F0E2-1676-4D8C-BBCE-3086846D3D8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8E1D08D6-8DB7-4470-A314-9EF1B05FABAC}" type="datetimeFigureOut">
              <a:rPr lang="en-US" smtClean="0"/>
              <a:pPr/>
              <a:t>5/21/2020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F62F0E2-1676-4D8C-BBCE-3086846D3D88}"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8E1D08D6-8DB7-4470-A314-9EF1B05FABAC}" type="datetimeFigureOut">
              <a:rPr lang="en-US" smtClean="0"/>
              <a:pPr/>
              <a:t>5/21/2020</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5F62F0E2-1676-4D8C-BBCE-3086846D3D88}"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1600200"/>
            <a:ext cx="7406640" cy="1472184"/>
          </a:xfrm>
        </p:spPr>
        <p:txBody>
          <a:bodyPr>
            <a:normAutofit/>
          </a:bodyPr>
          <a:lstStyle/>
          <a:p>
            <a:pPr algn="ctr"/>
            <a:r>
              <a:rPr lang="en-US" sz="3600" b="1" dirty="0" smtClean="0">
                <a:effectLst/>
                <a:latin typeface="Times New Roman" pitchFamily="18" charset="0"/>
                <a:cs typeface="Times New Roman" pitchFamily="18" charset="0"/>
              </a:rPr>
              <a:t>Chapter No.1 </a:t>
            </a:r>
            <a:br>
              <a:rPr lang="en-US" sz="3600" b="1" dirty="0" smtClean="0">
                <a:effectLst/>
                <a:latin typeface="Times New Roman" pitchFamily="18" charset="0"/>
                <a:cs typeface="Times New Roman" pitchFamily="18" charset="0"/>
              </a:rPr>
            </a:br>
            <a:r>
              <a:rPr lang="en-US" sz="3600" b="1" dirty="0" smtClean="0">
                <a:effectLst/>
                <a:latin typeface="Times New Roman" pitchFamily="18" charset="0"/>
                <a:cs typeface="Times New Roman" pitchFamily="18" charset="0"/>
              </a:rPr>
              <a:t>Introduction to Computer</a:t>
            </a:r>
            <a:endParaRPr lang="en-US" sz="3600" b="1" dirty="0">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latin typeface="Times New Roman" panose="02020603050405020304" pitchFamily="18" charset="0"/>
                <a:cs typeface="Times New Roman" panose="02020603050405020304" pitchFamily="18" charset="0"/>
              </a:rPr>
              <a:t>Storage</a:t>
            </a:r>
            <a:endParaRPr lang="en-US" sz="44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Autofit/>
          </a:bodyPr>
          <a:lstStyle/>
          <a:p>
            <a:pPr algn="just"/>
            <a:r>
              <a:rPr lang="en-US" sz="2400" dirty="0">
                <a:latin typeface="Times New Roman" panose="02020603050405020304" pitchFamily="18" charset="0"/>
                <a:cs typeface="Times New Roman" panose="02020603050405020304" pitchFamily="18" charset="0"/>
              </a:rPr>
              <a:t>The action or method of storing something for future use. </a:t>
            </a:r>
            <a:endParaRPr lang="en-US" sz="2400" dirty="0" smtClean="0">
              <a:latin typeface="Times New Roman" panose="02020603050405020304" pitchFamily="18" charset="0"/>
              <a:cs typeface="Times New Roman" panose="02020603050405020304" pitchFamily="18" charset="0"/>
            </a:endParaRPr>
          </a:p>
          <a:p>
            <a:pPr algn="just"/>
            <a:r>
              <a:rPr lang="en-US" sz="2400" dirty="0" smtClean="0">
                <a:latin typeface="Times New Roman" panose="02020603050405020304" pitchFamily="18" charset="0"/>
                <a:cs typeface="Times New Roman" panose="02020603050405020304" pitchFamily="18" charset="0"/>
              </a:rPr>
              <a:t>Human </a:t>
            </a:r>
            <a:r>
              <a:rPr lang="en-US" sz="2400" dirty="0">
                <a:latin typeface="Times New Roman" panose="02020603050405020304" pitchFamily="18" charset="0"/>
                <a:cs typeface="Times New Roman" panose="02020603050405020304" pitchFamily="18" charset="0"/>
              </a:rPr>
              <a:t>being relegates unimportant details to back of mind and forgets </a:t>
            </a:r>
            <a:r>
              <a:rPr lang="en-US" sz="2400" dirty="0" smtClean="0">
                <a:latin typeface="Times New Roman" panose="02020603050405020304" pitchFamily="18" charset="0"/>
                <a:cs typeface="Times New Roman" panose="02020603050405020304" pitchFamily="18" charset="0"/>
              </a:rPr>
              <a:t>them.</a:t>
            </a:r>
          </a:p>
          <a:p>
            <a:pPr algn="just"/>
            <a:r>
              <a:rPr lang="en-US" sz="2400" dirty="0" smtClean="0">
                <a:latin typeface="Times New Roman" panose="02020603050405020304" pitchFamily="18" charset="0"/>
                <a:cs typeface="Times New Roman" panose="02020603050405020304" pitchFamily="18" charset="0"/>
              </a:rPr>
              <a:t>Computer </a:t>
            </a:r>
            <a:r>
              <a:rPr lang="en-US" sz="2400" dirty="0">
                <a:latin typeface="Times New Roman" panose="02020603050405020304" pitchFamily="18" charset="0"/>
                <a:cs typeface="Times New Roman" panose="02020603050405020304" pitchFamily="18" charset="0"/>
              </a:rPr>
              <a:t>can store and recall any amount of information because of its secondary storage </a:t>
            </a:r>
            <a:r>
              <a:rPr lang="en-US" sz="2400" dirty="0" smtClean="0">
                <a:latin typeface="Times New Roman" panose="02020603050405020304" pitchFamily="18" charset="0"/>
                <a:cs typeface="Times New Roman" panose="02020603050405020304" pitchFamily="18" charset="0"/>
              </a:rPr>
              <a:t>capability.</a:t>
            </a:r>
          </a:p>
          <a:p>
            <a:pPr algn="just"/>
            <a:r>
              <a:rPr lang="en-US" sz="2400" dirty="0" smtClean="0">
                <a:latin typeface="Times New Roman" panose="02020603050405020304" pitchFamily="18" charset="0"/>
                <a:cs typeface="Times New Roman" panose="02020603050405020304" pitchFamily="18" charset="0"/>
              </a:rPr>
              <a:t>After </a:t>
            </a:r>
            <a:r>
              <a:rPr lang="en-US" sz="2400" dirty="0">
                <a:latin typeface="Times New Roman" panose="02020603050405020304" pitchFamily="18" charset="0"/>
                <a:cs typeface="Times New Roman" panose="02020603050405020304" pitchFamily="18" charset="0"/>
              </a:rPr>
              <a:t>several years information recalled will be as accurate as on the day when it is fed to the </a:t>
            </a:r>
            <a:r>
              <a:rPr lang="en-US" sz="2400" dirty="0" smtClean="0">
                <a:latin typeface="Times New Roman" panose="02020603050405020304" pitchFamily="18" charset="0"/>
                <a:cs typeface="Times New Roman" panose="02020603050405020304" pitchFamily="18" charset="0"/>
              </a:rPr>
              <a:t>computer.</a:t>
            </a:r>
          </a:p>
          <a:p>
            <a:pPr algn="just"/>
            <a:r>
              <a:rPr lang="en-US" sz="2400" dirty="0">
                <a:latin typeface="Times New Roman" panose="02020603050405020304" pitchFamily="18" charset="0"/>
                <a:cs typeface="Times New Roman" panose="02020603050405020304" pitchFamily="18" charset="0"/>
              </a:rPr>
              <a:t>Forgets or looses when it is asked to do so (</a:t>
            </a:r>
            <a:r>
              <a:rPr lang="en-US" sz="2400" dirty="0" smtClean="0">
                <a:latin typeface="Times New Roman" panose="02020603050405020304" pitchFamily="18" charset="0"/>
                <a:cs typeface="Times New Roman" panose="02020603050405020304" pitchFamily="18" charset="0"/>
              </a:rPr>
              <a:t>delete).</a:t>
            </a:r>
          </a:p>
          <a:p>
            <a:pPr algn="just"/>
            <a:r>
              <a:rPr lang="en-US" sz="2400" dirty="0" smtClean="0">
                <a:latin typeface="Times New Roman" panose="02020603050405020304" pitchFamily="18" charset="0"/>
                <a:cs typeface="Times New Roman" panose="02020603050405020304" pitchFamily="18" charset="0"/>
              </a:rPr>
              <a:t>The </a:t>
            </a:r>
            <a:r>
              <a:rPr lang="en-US" sz="2400" dirty="0">
                <a:latin typeface="Times New Roman" panose="02020603050405020304" pitchFamily="18" charset="0"/>
                <a:cs typeface="Times New Roman" panose="02020603050405020304" pitchFamily="18" charset="0"/>
              </a:rPr>
              <a:t>storage capacity of computer is measured in terms of Kilobyte (KB), Megabyte (MB), Gigabyte (GB), and Terabyte (TB).</a:t>
            </a:r>
          </a:p>
        </p:txBody>
      </p:sp>
    </p:spTree>
    <p:extLst>
      <p:ext uri="{BB962C8B-B14F-4D97-AF65-F5344CB8AC3E}">
        <p14:creationId xmlns:p14="http://schemas.microsoft.com/office/powerpoint/2010/main" val="16671882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latin typeface="Times New Roman" panose="02020603050405020304" pitchFamily="18" charset="0"/>
                <a:cs typeface="Times New Roman" panose="02020603050405020304" pitchFamily="18" charset="0"/>
              </a:rPr>
              <a:t>Automatic</a:t>
            </a:r>
            <a:endParaRPr lang="en-US" sz="44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lgn="just"/>
            <a:r>
              <a:rPr lang="en-US" sz="2800" dirty="0" smtClean="0">
                <a:latin typeface="Times New Roman" panose="02020603050405020304" pitchFamily="18" charset="0"/>
                <a:cs typeface="Times New Roman" panose="02020603050405020304" pitchFamily="18" charset="0"/>
              </a:rPr>
              <a:t>A </a:t>
            </a:r>
            <a:r>
              <a:rPr lang="en-US" sz="2800" dirty="0">
                <a:latin typeface="Times New Roman" panose="02020603050405020304" pitchFamily="18" charset="0"/>
                <a:cs typeface="Times New Roman" panose="02020603050405020304" pitchFamily="18" charset="0"/>
              </a:rPr>
              <a:t>Machine is Set to be automatic. If it Works by it Self without human intervention. </a:t>
            </a:r>
            <a:endParaRPr lang="en-US" sz="2800" dirty="0" smtClean="0">
              <a:latin typeface="Times New Roman" panose="02020603050405020304" pitchFamily="18" charset="0"/>
              <a:cs typeface="Times New Roman" panose="02020603050405020304" pitchFamily="18" charset="0"/>
            </a:endParaRPr>
          </a:p>
          <a:p>
            <a:pPr algn="just"/>
            <a:r>
              <a:rPr lang="en-US" sz="2800" dirty="0" smtClean="0">
                <a:latin typeface="Times New Roman" panose="02020603050405020304" pitchFamily="18" charset="0"/>
                <a:cs typeface="Times New Roman" panose="02020603050405020304" pitchFamily="18" charset="0"/>
              </a:rPr>
              <a:t>Computers </a:t>
            </a:r>
            <a:r>
              <a:rPr lang="en-US" sz="2800" dirty="0">
                <a:latin typeface="Times New Roman" panose="02020603050405020304" pitchFamily="18" charset="0"/>
                <a:cs typeface="Times New Roman" panose="02020603050405020304" pitchFamily="18" charset="0"/>
              </a:rPr>
              <a:t>are automatic machine because ones started all jobs they carry a job. until the jobs is finished normal without any assists. </a:t>
            </a:r>
            <a:endParaRPr lang="en-US" sz="2800" dirty="0" smtClean="0">
              <a:latin typeface="Times New Roman" panose="02020603050405020304" pitchFamily="18" charset="0"/>
              <a:cs typeface="Times New Roman" panose="02020603050405020304" pitchFamily="18" charset="0"/>
            </a:endParaRPr>
          </a:p>
          <a:p>
            <a:pPr algn="just"/>
            <a:r>
              <a:rPr lang="en-US" sz="2800" dirty="0" smtClean="0">
                <a:latin typeface="Times New Roman" panose="02020603050405020304" pitchFamily="18" charset="0"/>
                <a:cs typeface="Times New Roman" panose="02020603050405020304" pitchFamily="18" charset="0"/>
              </a:rPr>
              <a:t>Whoever </a:t>
            </a:r>
            <a:r>
              <a:rPr lang="en-US" sz="2800" dirty="0">
                <a:latin typeface="Times New Roman" panose="02020603050405020304" pitchFamily="18" charset="0"/>
                <a:cs typeface="Times New Roman" panose="02020603050405020304" pitchFamily="18" charset="0"/>
              </a:rPr>
              <a:t>Computer being machine. Its Perform only the activities that it is instructed by the user. </a:t>
            </a:r>
          </a:p>
        </p:txBody>
      </p:sp>
    </p:spTree>
    <p:extLst>
      <p:ext uri="{BB962C8B-B14F-4D97-AF65-F5344CB8AC3E}">
        <p14:creationId xmlns:p14="http://schemas.microsoft.com/office/powerpoint/2010/main" val="11438032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a:latin typeface="Times New Roman" panose="02020603050405020304" pitchFamily="18" charset="0"/>
                <a:cs typeface="Times New Roman" panose="02020603050405020304" pitchFamily="18" charset="0"/>
              </a:rPr>
              <a:t>Versatility (Multiple jobs)</a:t>
            </a:r>
          </a:p>
        </p:txBody>
      </p:sp>
      <p:sp>
        <p:nvSpPr>
          <p:cNvPr id="3" name="Content Placeholder 2"/>
          <p:cNvSpPr>
            <a:spLocks noGrp="1"/>
          </p:cNvSpPr>
          <p:nvPr>
            <p:ph idx="1"/>
          </p:nvPr>
        </p:nvSpPr>
        <p:spPr/>
        <p:txBody>
          <a:bodyPr>
            <a:normAutofit/>
          </a:bodyPr>
          <a:lstStyle/>
          <a:p>
            <a:pPr algn="just"/>
            <a:r>
              <a:rPr lang="en-US" sz="2800" dirty="0">
                <a:latin typeface="Times New Roman" panose="02020603050405020304" pitchFamily="18" charset="0"/>
                <a:cs typeface="Times New Roman" panose="02020603050405020304" pitchFamily="18" charset="0"/>
              </a:rPr>
              <a:t>The capacity of computer of performing more than one task at the same time is called versatility of computer. </a:t>
            </a:r>
            <a:endParaRPr lang="en-US" sz="2800" dirty="0" smtClean="0">
              <a:latin typeface="Times New Roman" panose="02020603050405020304" pitchFamily="18" charset="0"/>
              <a:cs typeface="Times New Roman" panose="02020603050405020304" pitchFamily="18" charset="0"/>
            </a:endParaRPr>
          </a:p>
          <a:p>
            <a:pPr algn="just"/>
            <a:r>
              <a:rPr lang="en-US" sz="2800" dirty="0" smtClean="0">
                <a:latin typeface="Times New Roman" panose="02020603050405020304" pitchFamily="18" charset="0"/>
                <a:cs typeface="Times New Roman" panose="02020603050405020304" pitchFamily="18" charset="0"/>
              </a:rPr>
              <a:t>Versatility </a:t>
            </a:r>
            <a:r>
              <a:rPr lang="en-US" sz="2800" dirty="0">
                <a:latin typeface="Times New Roman" panose="02020603050405020304" pitchFamily="18" charset="0"/>
                <a:cs typeface="Times New Roman" panose="02020603050405020304" pitchFamily="18" charset="0"/>
              </a:rPr>
              <a:t>means the capacity to perform different types of work completely. </a:t>
            </a:r>
            <a:endParaRPr lang="en-US" sz="2800" dirty="0" smtClean="0">
              <a:latin typeface="Times New Roman" panose="02020603050405020304" pitchFamily="18" charset="0"/>
              <a:cs typeface="Times New Roman" panose="02020603050405020304" pitchFamily="18" charset="0"/>
            </a:endParaRPr>
          </a:p>
          <a:p>
            <a:pPr algn="just"/>
            <a:r>
              <a:rPr lang="en-US" sz="2800" dirty="0" smtClean="0">
                <a:latin typeface="Times New Roman" panose="02020603050405020304" pitchFamily="18" charset="0"/>
                <a:cs typeface="Times New Roman" panose="02020603050405020304" pitchFamily="18" charset="0"/>
              </a:rPr>
              <a:t>One </a:t>
            </a:r>
            <a:r>
              <a:rPr lang="en-US" sz="2800" dirty="0">
                <a:latin typeface="Times New Roman" panose="02020603050405020304" pitchFamily="18" charset="0"/>
                <a:cs typeface="Times New Roman" panose="02020603050405020304" pitchFamily="18" charset="0"/>
              </a:rPr>
              <a:t>moment a computer is preparing the results of particular examination, next moment it is preparing electricity bills</a:t>
            </a:r>
          </a:p>
        </p:txBody>
      </p:sp>
    </p:spTree>
    <p:extLst>
      <p:ext uri="{BB962C8B-B14F-4D97-AF65-F5344CB8AC3E}">
        <p14:creationId xmlns:p14="http://schemas.microsoft.com/office/powerpoint/2010/main" val="33107751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Communications</a:t>
            </a:r>
          </a:p>
        </p:txBody>
      </p:sp>
      <p:sp>
        <p:nvSpPr>
          <p:cNvPr id="3" name="Content Placeholder 2"/>
          <p:cNvSpPr>
            <a:spLocks noGrp="1"/>
          </p:cNvSpPr>
          <p:nvPr>
            <p:ph idx="1"/>
          </p:nvPr>
        </p:nvSpPr>
        <p:spPr/>
        <p:txBody>
          <a:bodyPr>
            <a:normAutofit/>
          </a:bodyPr>
          <a:lstStyle/>
          <a:p>
            <a:pPr algn="just"/>
            <a:r>
              <a:rPr lang="en-US" sz="2800" dirty="0">
                <a:latin typeface="Times New Roman" panose="02020603050405020304" pitchFamily="18" charset="0"/>
                <a:cs typeface="Times New Roman" panose="02020603050405020304" pitchFamily="18" charset="0"/>
              </a:rPr>
              <a:t>Most computers today can communicate with other computers, often wirelessly. Computers with this capability can share any of the four information processing cycle operations — input, process, output, and storage — with another computer or a user.</a:t>
            </a:r>
          </a:p>
        </p:txBody>
      </p:sp>
    </p:spTree>
    <p:extLst>
      <p:ext uri="{BB962C8B-B14F-4D97-AF65-F5344CB8AC3E}">
        <p14:creationId xmlns:p14="http://schemas.microsoft.com/office/powerpoint/2010/main" val="10886640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a:latin typeface="Times New Roman" panose="02020603050405020304" pitchFamily="18" charset="0"/>
                <a:cs typeface="Times New Roman" panose="02020603050405020304" pitchFamily="18" charset="0"/>
              </a:rPr>
              <a:t>Diligence (Tiredness)</a:t>
            </a:r>
          </a:p>
        </p:txBody>
      </p:sp>
      <p:sp>
        <p:nvSpPr>
          <p:cNvPr id="3" name="Content Placeholder 2"/>
          <p:cNvSpPr>
            <a:spLocks noGrp="1"/>
          </p:cNvSpPr>
          <p:nvPr>
            <p:ph idx="1"/>
          </p:nvPr>
        </p:nvSpPr>
        <p:spPr/>
        <p:txBody>
          <a:bodyPr>
            <a:normAutofit/>
          </a:bodyPr>
          <a:lstStyle/>
          <a:p>
            <a:pPr algn="just"/>
            <a:r>
              <a:rPr lang="en-US" sz="2800" dirty="0">
                <a:latin typeface="Times New Roman" panose="02020603050405020304" pitchFamily="18" charset="0"/>
                <a:cs typeface="Times New Roman" panose="02020603050405020304" pitchFamily="18" charset="0"/>
              </a:rPr>
              <a:t>The capacity of computer of performing repetitive task without getting tired is called diligence</a:t>
            </a:r>
            <a:r>
              <a:rPr lang="en-US" sz="2800" dirty="0" smtClean="0">
                <a:latin typeface="Times New Roman" panose="02020603050405020304" pitchFamily="18" charset="0"/>
                <a:cs typeface="Times New Roman" panose="02020603050405020304" pitchFamily="18" charset="0"/>
              </a:rPr>
              <a:t>.</a:t>
            </a:r>
          </a:p>
          <a:p>
            <a:pPr algn="just"/>
            <a:r>
              <a:rPr lang="en-US" sz="2800" dirty="0" smtClean="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A computer is free from tiredness, lack of concentration, monotony, fatigue etc. therefore it can work for hours without creating any </a:t>
            </a:r>
            <a:r>
              <a:rPr lang="en-US" sz="2800" dirty="0" smtClean="0">
                <a:latin typeface="Times New Roman" panose="02020603050405020304" pitchFamily="18" charset="0"/>
                <a:cs typeface="Times New Roman" panose="02020603050405020304" pitchFamily="18" charset="0"/>
              </a:rPr>
              <a:t>errors.</a:t>
            </a:r>
          </a:p>
          <a:p>
            <a:pPr algn="just"/>
            <a:r>
              <a:rPr lang="en-US" sz="2800" dirty="0" smtClean="0">
                <a:latin typeface="Times New Roman" panose="02020603050405020304" pitchFamily="18" charset="0"/>
                <a:cs typeface="Times New Roman" panose="02020603050405020304" pitchFamily="18" charset="0"/>
              </a:rPr>
              <a:t>Even </a:t>
            </a:r>
            <a:r>
              <a:rPr lang="en-US" sz="2800" dirty="0">
                <a:latin typeface="Times New Roman" panose="02020603050405020304" pitchFamily="18" charset="0"/>
                <a:cs typeface="Times New Roman" panose="02020603050405020304" pitchFamily="18" charset="0"/>
              </a:rPr>
              <a:t>if millions of calculations are to be performed, computer will perform every calculation with same accuracy.</a:t>
            </a:r>
          </a:p>
        </p:txBody>
      </p:sp>
    </p:spTree>
    <p:extLst>
      <p:ext uri="{BB962C8B-B14F-4D97-AF65-F5344CB8AC3E}">
        <p14:creationId xmlns:p14="http://schemas.microsoft.com/office/powerpoint/2010/main" val="33395455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a:latin typeface="Times New Roman" panose="02020603050405020304" pitchFamily="18" charset="0"/>
                <a:cs typeface="Times New Roman" panose="02020603050405020304" pitchFamily="18" charset="0"/>
              </a:rPr>
              <a:t>No Feelings</a:t>
            </a:r>
          </a:p>
        </p:txBody>
      </p:sp>
      <p:sp>
        <p:nvSpPr>
          <p:cNvPr id="3" name="Content Placeholder 2"/>
          <p:cNvSpPr>
            <a:spLocks noGrp="1"/>
          </p:cNvSpPr>
          <p:nvPr>
            <p:ph idx="1"/>
          </p:nvPr>
        </p:nvSpPr>
        <p:spPr/>
        <p:txBody>
          <a:bodyPr>
            <a:normAutofit/>
          </a:bodyPr>
          <a:lstStyle/>
          <a:p>
            <a:pPr algn="just"/>
            <a:r>
              <a:rPr lang="en-US" sz="2800" dirty="0">
                <a:latin typeface="Times New Roman" panose="02020603050405020304" pitchFamily="18" charset="0"/>
                <a:cs typeface="Times New Roman" panose="02020603050405020304" pitchFamily="18" charset="0"/>
              </a:rPr>
              <a:t>Feeling is an emotional state or </a:t>
            </a:r>
            <a:r>
              <a:rPr lang="en-US" sz="2800" dirty="0" smtClean="0">
                <a:latin typeface="Times New Roman" panose="02020603050405020304" pitchFamily="18" charset="0"/>
                <a:cs typeface="Times New Roman" panose="02020603050405020304" pitchFamily="18" charset="0"/>
              </a:rPr>
              <a:t>reaction.</a:t>
            </a:r>
          </a:p>
          <a:p>
            <a:pPr algn="just"/>
            <a:r>
              <a:rPr lang="en-US" sz="2800" dirty="0" smtClean="0">
                <a:latin typeface="Times New Roman" panose="02020603050405020304" pitchFamily="18" charset="0"/>
                <a:cs typeface="Times New Roman" panose="02020603050405020304" pitchFamily="18" charset="0"/>
              </a:rPr>
              <a:t>Computers </a:t>
            </a:r>
            <a:r>
              <a:rPr lang="en-US" sz="2800" dirty="0">
                <a:latin typeface="Times New Roman" panose="02020603050405020304" pitchFamily="18" charset="0"/>
                <a:cs typeface="Times New Roman" panose="02020603050405020304" pitchFamily="18" charset="0"/>
              </a:rPr>
              <a:t>have no feelings or </a:t>
            </a:r>
            <a:r>
              <a:rPr lang="en-US" sz="2800" dirty="0" smtClean="0">
                <a:latin typeface="Times New Roman" panose="02020603050405020304" pitchFamily="18" charset="0"/>
                <a:cs typeface="Times New Roman" panose="02020603050405020304" pitchFamily="18" charset="0"/>
              </a:rPr>
              <a:t>emotions.</a:t>
            </a:r>
          </a:p>
          <a:p>
            <a:pPr algn="just"/>
            <a:r>
              <a:rPr lang="en-US" sz="2800" dirty="0" smtClean="0">
                <a:latin typeface="Times New Roman" panose="02020603050405020304" pitchFamily="18" charset="0"/>
                <a:cs typeface="Times New Roman" panose="02020603050405020304" pitchFamily="18" charset="0"/>
              </a:rPr>
              <a:t>It </a:t>
            </a:r>
            <a:r>
              <a:rPr lang="en-US" sz="2800" dirty="0">
                <a:latin typeface="Times New Roman" panose="02020603050405020304" pitchFamily="18" charset="0"/>
                <a:cs typeface="Times New Roman" panose="02020603050405020304" pitchFamily="18" charset="0"/>
              </a:rPr>
              <a:t>cannot make judgment based on feeling, taste, experience, and knowledge unlike </a:t>
            </a:r>
            <a:r>
              <a:rPr lang="en-US" sz="2800" dirty="0" smtClean="0">
                <a:latin typeface="Times New Roman" panose="02020603050405020304" pitchFamily="18" charset="0"/>
                <a:cs typeface="Times New Roman" panose="02020603050405020304" pitchFamily="18" charset="0"/>
              </a:rPr>
              <a:t>humans.</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12271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a:latin typeface="Times New Roman" panose="02020603050405020304" pitchFamily="18" charset="0"/>
                <a:cs typeface="Times New Roman" panose="02020603050405020304" pitchFamily="18" charset="0"/>
              </a:rPr>
              <a:t>No IQ (Intelligence quotient</a:t>
            </a:r>
            <a:r>
              <a:rPr lang="en-US" sz="4400" dirty="0" smtClean="0">
                <a:latin typeface="Times New Roman" panose="02020603050405020304" pitchFamily="18" charset="0"/>
                <a:cs typeface="Times New Roman" panose="02020603050405020304" pitchFamily="18" charset="0"/>
              </a:rPr>
              <a:t>)</a:t>
            </a:r>
            <a:endParaRPr lang="en-US" sz="44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lgn="just"/>
            <a:r>
              <a:rPr lang="en-US" sz="2800" dirty="0">
                <a:latin typeface="Times New Roman" panose="02020603050405020304" pitchFamily="18" charset="0"/>
                <a:cs typeface="Times New Roman" panose="02020603050405020304" pitchFamily="18" charset="0"/>
              </a:rPr>
              <a:t>A Computer is not a magical devices. its posses, not Intelligence of its own. its IQ level is zero it has to be told what to do and what Sequence. Hence, Only the user can determine what's tasks a computer will performed. A computer can not take its own Decision in this regular</a:t>
            </a:r>
            <a:r>
              <a:rPr lang="en-US" sz="2800" dirty="0" smtClean="0">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925690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Times New Roman" panose="02020603050405020304" pitchFamily="18" charset="0"/>
                <a:cs typeface="Times New Roman" panose="02020603050405020304" pitchFamily="18" charset="0"/>
              </a:rPr>
              <a:t>Classification</a:t>
            </a:r>
            <a:r>
              <a:rPr lang="en-US" sz="3600" dirty="0" smtClean="0">
                <a:latin typeface="Times New Roman" panose="02020603050405020304" pitchFamily="18" charset="0"/>
                <a:cs typeface="Times New Roman" panose="02020603050405020304" pitchFamily="18" charset="0"/>
              </a:rPr>
              <a:t> </a:t>
            </a:r>
            <a:r>
              <a:rPr lang="en-US" sz="3600" dirty="0" smtClean="0">
                <a:latin typeface="Times New Roman" panose="02020603050405020304" pitchFamily="18" charset="0"/>
                <a:cs typeface="Times New Roman" panose="02020603050405020304" pitchFamily="18" charset="0"/>
              </a:rPr>
              <a:t>of Computer </a:t>
            </a:r>
            <a:endParaRPr lang="en-US" sz="36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435608" y="1447800"/>
            <a:ext cx="7498080" cy="5334000"/>
          </a:xfrm>
        </p:spPr>
        <p:txBody>
          <a:bodyPr>
            <a:normAutofit/>
          </a:bodyPr>
          <a:lstStyle/>
          <a:p>
            <a:pPr marL="82296" indent="0" algn="just">
              <a:buNone/>
            </a:pPr>
            <a:r>
              <a:rPr lang="en-US" sz="2400" dirty="0">
                <a:latin typeface="Times New Roman" panose="02020603050405020304" pitchFamily="18" charset="0"/>
                <a:cs typeface="Times New Roman" panose="02020603050405020304" pitchFamily="18" charset="0"/>
              </a:rPr>
              <a:t>Depending upon the internal structure and subsequent features and applicability, computer system is </a:t>
            </a:r>
            <a:r>
              <a:rPr lang="en-US" sz="2400" dirty="0" smtClean="0">
                <a:latin typeface="Times New Roman" panose="02020603050405020304" pitchFamily="18" charset="0"/>
                <a:cs typeface="Times New Roman" panose="02020603050405020304" pitchFamily="18" charset="0"/>
              </a:rPr>
              <a:t>categorized as</a:t>
            </a:r>
          </a:p>
          <a:p>
            <a:pPr algn="just">
              <a:buFont typeface="Wingdings" panose="05000000000000000000" pitchFamily="2" charset="2"/>
              <a:buChar char="Ø"/>
            </a:pPr>
            <a:r>
              <a:rPr lang="en-US" sz="2000" b="1" dirty="0">
                <a:latin typeface="Times New Roman" panose="02020603050405020304" pitchFamily="18" charset="0"/>
                <a:cs typeface="Times New Roman" panose="02020603050405020304" pitchFamily="18" charset="0"/>
              </a:rPr>
              <a:t>Mainframe Computer</a:t>
            </a:r>
          </a:p>
          <a:p>
            <a:pPr marL="82296" indent="0" algn="just">
              <a:buNone/>
            </a:pPr>
            <a:r>
              <a:rPr lang="en-US" sz="2000" dirty="0">
                <a:latin typeface="Times New Roman" panose="02020603050405020304" pitchFamily="18" charset="0"/>
                <a:cs typeface="Times New Roman" panose="02020603050405020304" pitchFamily="18" charset="0"/>
              </a:rPr>
              <a:t>It is high capacity and costly computer. It is largely used by big organizations where many people can use it simultaneously</a:t>
            </a:r>
            <a:r>
              <a:rPr lang="en-US" sz="2000" dirty="0" smtClean="0">
                <a:latin typeface="Times New Roman" panose="02020603050405020304" pitchFamily="18" charset="0"/>
                <a:cs typeface="Times New Roman" panose="02020603050405020304" pitchFamily="18" charset="0"/>
              </a:rPr>
              <a:t>.</a:t>
            </a:r>
          </a:p>
          <a:p>
            <a:pPr algn="just">
              <a:buFont typeface="Wingdings" panose="05000000000000000000" pitchFamily="2" charset="2"/>
              <a:buChar char="Ø"/>
            </a:pPr>
            <a:r>
              <a:rPr lang="en-US" sz="2000" b="1" dirty="0">
                <a:latin typeface="Times New Roman" panose="02020603050405020304" pitchFamily="18" charset="0"/>
                <a:cs typeface="Times New Roman" panose="02020603050405020304" pitchFamily="18" charset="0"/>
              </a:rPr>
              <a:t>Super Computer</a:t>
            </a:r>
          </a:p>
          <a:p>
            <a:pPr marL="82296" indent="0" algn="just">
              <a:buNone/>
            </a:pPr>
            <a:r>
              <a:rPr lang="en-US" sz="2000" dirty="0">
                <a:latin typeface="Times New Roman" panose="02020603050405020304" pitchFamily="18" charset="0"/>
                <a:cs typeface="Times New Roman" panose="02020603050405020304" pitchFamily="18" charset="0"/>
              </a:rPr>
              <a:t>This category of computer is the fastest and also very expensive. A typical supercomputer can solve up to ten trillion individual calculations per second</a:t>
            </a:r>
            <a:r>
              <a:rPr lang="en-US" sz="2000" dirty="0" smtClean="0">
                <a:latin typeface="Times New Roman" panose="02020603050405020304" pitchFamily="18" charset="0"/>
                <a:cs typeface="Times New Roman" panose="02020603050405020304" pitchFamily="18" charset="0"/>
              </a:rPr>
              <a:t>.</a:t>
            </a:r>
          </a:p>
          <a:p>
            <a:pPr algn="just">
              <a:buFont typeface="Wingdings" panose="05000000000000000000" pitchFamily="2" charset="2"/>
              <a:buChar char="Ø"/>
            </a:pPr>
            <a:r>
              <a:rPr lang="en-US" sz="2000" b="1" dirty="0">
                <a:latin typeface="Times New Roman" panose="02020603050405020304" pitchFamily="18" charset="0"/>
                <a:cs typeface="Times New Roman" panose="02020603050405020304" pitchFamily="18" charset="0"/>
              </a:rPr>
              <a:t>Workstation Computer</a:t>
            </a:r>
          </a:p>
          <a:p>
            <a:pPr marL="82296" indent="0" algn="just">
              <a:buNone/>
            </a:pPr>
            <a:r>
              <a:rPr lang="en-US" sz="2000" dirty="0">
                <a:latin typeface="Times New Roman" panose="02020603050405020304" pitchFamily="18" charset="0"/>
                <a:cs typeface="Times New Roman" panose="02020603050405020304" pitchFamily="18" charset="0"/>
              </a:rPr>
              <a:t>The computer of this category is a high-end and expensive one. It is exclusively made for complex work purpose.</a:t>
            </a:r>
          </a:p>
        </p:txBody>
      </p:sp>
    </p:spTree>
    <p:extLst>
      <p:ext uri="{BB962C8B-B14F-4D97-AF65-F5344CB8AC3E}">
        <p14:creationId xmlns:p14="http://schemas.microsoft.com/office/powerpoint/2010/main" val="42464636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Times New Roman" panose="02020603050405020304" pitchFamily="18" charset="0"/>
                <a:cs typeface="Times New Roman" panose="02020603050405020304" pitchFamily="18" charset="0"/>
              </a:rPr>
              <a:t>Classification </a:t>
            </a:r>
            <a:r>
              <a:rPr lang="en-US" sz="3600" dirty="0" smtClean="0">
                <a:latin typeface="Times New Roman" panose="02020603050405020304" pitchFamily="18" charset="0"/>
                <a:cs typeface="Times New Roman" panose="02020603050405020304" pitchFamily="18" charset="0"/>
              </a:rPr>
              <a:t>of </a:t>
            </a:r>
            <a:r>
              <a:rPr lang="en-US" sz="3600" dirty="0" smtClean="0">
                <a:latin typeface="Times New Roman" panose="02020603050405020304" pitchFamily="18" charset="0"/>
                <a:cs typeface="Times New Roman" panose="02020603050405020304" pitchFamily="18" charset="0"/>
              </a:rPr>
              <a:t>Computer</a:t>
            </a:r>
            <a:endParaRPr lang="en-US" sz="36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435608" y="1447800"/>
            <a:ext cx="7498080" cy="3657600"/>
          </a:xfrm>
        </p:spPr>
        <p:txBody>
          <a:bodyPr>
            <a:normAutofit/>
          </a:bodyPr>
          <a:lstStyle/>
          <a:p>
            <a:pPr>
              <a:buFont typeface="Wingdings" panose="05000000000000000000" pitchFamily="2" charset="2"/>
              <a:buChar char="Ø"/>
            </a:pPr>
            <a:r>
              <a:rPr lang="en-US" sz="2000" b="1" dirty="0" smtClean="0">
                <a:latin typeface="Times New Roman" panose="02020603050405020304" pitchFamily="18" charset="0"/>
                <a:cs typeface="Times New Roman" panose="02020603050405020304" pitchFamily="18" charset="0"/>
              </a:rPr>
              <a:t>personal </a:t>
            </a:r>
            <a:r>
              <a:rPr lang="en-US" sz="2000" b="1" dirty="0">
                <a:latin typeface="Times New Roman" panose="02020603050405020304" pitchFamily="18" charset="0"/>
                <a:cs typeface="Times New Roman" panose="02020603050405020304" pitchFamily="18" charset="0"/>
              </a:rPr>
              <a:t>computer</a:t>
            </a:r>
            <a:r>
              <a:rPr lang="en-US" sz="2000" dirty="0">
                <a:latin typeface="Times New Roman" panose="02020603050405020304" pitchFamily="18" charset="0"/>
                <a:cs typeface="Times New Roman" panose="02020603050405020304" pitchFamily="18" charset="0"/>
              </a:rPr>
              <a:t> (</a:t>
            </a:r>
            <a:r>
              <a:rPr lang="en-US" sz="2000" b="1" dirty="0">
                <a:latin typeface="Times New Roman" panose="02020603050405020304" pitchFamily="18" charset="0"/>
                <a:cs typeface="Times New Roman" panose="02020603050405020304" pitchFamily="18" charset="0"/>
              </a:rPr>
              <a:t>PC</a:t>
            </a:r>
            <a:r>
              <a:rPr lang="en-US" sz="2000" dirty="0">
                <a:latin typeface="Times New Roman" panose="02020603050405020304" pitchFamily="18" charset="0"/>
                <a:cs typeface="Times New Roman" panose="02020603050405020304" pitchFamily="18" charset="0"/>
              </a:rPr>
              <a:t>) </a:t>
            </a:r>
            <a:endParaRPr lang="en-US" sz="2000" dirty="0" smtClean="0">
              <a:latin typeface="Times New Roman" panose="02020603050405020304" pitchFamily="18" charset="0"/>
              <a:cs typeface="Times New Roman" panose="02020603050405020304" pitchFamily="18" charset="0"/>
            </a:endParaRPr>
          </a:p>
          <a:p>
            <a:pPr marL="82296" indent="0" algn="just">
              <a:buNone/>
            </a:pPr>
            <a:r>
              <a:rPr lang="en-US" sz="2000" dirty="0" smtClean="0">
                <a:latin typeface="Times New Roman" panose="02020603050405020304" pitchFamily="18" charset="0"/>
                <a:cs typeface="Times New Roman" panose="02020603050405020304" pitchFamily="18" charset="0"/>
              </a:rPr>
              <a:t>is </a:t>
            </a:r>
            <a:r>
              <a:rPr lang="en-US" sz="2000" dirty="0">
                <a:latin typeface="Times New Roman" panose="02020603050405020304" pitchFamily="18" charset="0"/>
                <a:cs typeface="Times New Roman" panose="02020603050405020304" pitchFamily="18" charset="0"/>
              </a:rPr>
              <a:t>a multi-purpose </a:t>
            </a:r>
            <a:r>
              <a:rPr lang="en-US" sz="2000" b="1" dirty="0">
                <a:latin typeface="Times New Roman" panose="02020603050405020304" pitchFamily="18" charset="0"/>
                <a:cs typeface="Times New Roman" panose="02020603050405020304" pitchFamily="18" charset="0"/>
              </a:rPr>
              <a:t>computer</a:t>
            </a:r>
            <a:r>
              <a:rPr lang="en-US" sz="2000" dirty="0">
                <a:latin typeface="Times New Roman" panose="02020603050405020304" pitchFamily="18" charset="0"/>
                <a:cs typeface="Times New Roman" panose="02020603050405020304" pitchFamily="18" charset="0"/>
              </a:rPr>
              <a:t> whose size, capabilities, and price make it feasible for individual use. </a:t>
            </a:r>
            <a:r>
              <a:rPr lang="en-US" sz="2000" b="1" dirty="0">
                <a:latin typeface="Times New Roman" panose="02020603050405020304" pitchFamily="18" charset="0"/>
                <a:cs typeface="Times New Roman" panose="02020603050405020304" pitchFamily="18" charset="0"/>
              </a:rPr>
              <a:t>Personal computers</a:t>
            </a:r>
            <a:r>
              <a:rPr lang="en-US" sz="2000" dirty="0">
                <a:latin typeface="Times New Roman" panose="02020603050405020304" pitchFamily="18" charset="0"/>
                <a:cs typeface="Times New Roman" panose="02020603050405020304" pitchFamily="18" charset="0"/>
              </a:rPr>
              <a:t> are intended to be operated directly by an end user, rather than by a </a:t>
            </a:r>
            <a:r>
              <a:rPr lang="en-US" sz="2000" b="1" dirty="0">
                <a:latin typeface="Times New Roman" panose="02020603050405020304" pitchFamily="18" charset="0"/>
                <a:cs typeface="Times New Roman" panose="02020603050405020304" pitchFamily="18" charset="0"/>
              </a:rPr>
              <a:t>computer</a:t>
            </a:r>
            <a:r>
              <a:rPr lang="en-US" sz="2000" dirty="0">
                <a:latin typeface="Times New Roman" panose="02020603050405020304" pitchFamily="18" charset="0"/>
                <a:cs typeface="Times New Roman" panose="02020603050405020304" pitchFamily="18" charset="0"/>
              </a:rPr>
              <a:t> expert or </a:t>
            </a:r>
            <a:r>
              <a:rPr lang="en-US" sz="2000" dirty="0" smtClean="0">
                <a:latin typeface="Times New Roman" panose="02020603050405020304" pitchFamily="18" charset="0"/>
                <a:cs typeface="Times New Roman" panose="02020603050405020304" pitchFamily="18" charset="0"/>
              </a:rPr>
              <a:t>technician </a:t>
            </a:r>
            <a:r>
              <a:rPr lang="en-US" sz="2000" b="1" dirty="0" smtClean="0">
                <a:latin typeface="Times New Roman" panose="02020603050405020304" pitchFamily="18" charset="0"/>
                <a:cs typeface="Times New Roman" panose="02020603050405020304" pitchFamily="18" charset="0"/>
              </a:rPr>
              <a:t>Personal </a:t>
            </a:r>
            <a:r>
              <a:rPr lang="en-US" sz="2000" b="1" dirty="0">
                <a:latin typeface="Times New Roman" panose="02020603050405020304" pitchFamily="18" charset="0"/>
                <a:cs typeface="Times New Roman" panose="02020603050405020304" pitchFamily="18" charset="0"/>
              </a:rPr>
              <a:t>Computer (PC</a:t>
            </a:r>
            <a:r>
              <a:rPr lang="en-US" sz="2000" b="1" dirty="0" smtClean="0">
                <a:latin typeface="Times New Roman" panose="02020603050405020304" pitchFamily="18" charset="0"/>
                <a:cs typeface="Times New Roman" panose="02020603050405020304" pitchFamily="18" charset="0"/>
              </a:rPr>
              <a:t>)</a:t>
            </a:r>
          </a:p>
          <a:p>
            <a:r>
              <a:rPr lang="en-US" sz="2000" dirty="0">
                <a:latin typeface="Times New Roman" panose="02020603050405020304" pitchFamily="18" charset="0"/>
                <a:cs typeface="Times New Roman" panose="02020603050405020304" pitchFamily="18" charset="0"/>
              </a:rPr>
              <a:t>Desktop Computer.</a:t>
            </a:r>
          </a:p>
          <a:p>
            <a:r>
              <a:rPr lang="en-US" sz="2000" dirty="0">
                <a:latin typeface="Times New Roman" panose="02020603050405020304" pitchFamily="18" charset="0"/>
                <a:cs typeface="Times New Roman" panose="02020603050405020304" pitchFamily="18" charset="0"/>
              </a:rPr>
              <a:t>Notebook Computer.</a:t>
            </a:r>
          </a:p>
          <a:p>
            <a:r>
              <a:rPr lang="en-US" sz="2000" dirty="0">
                <a:latin typeface="Times New Roman" panose="02020603050405020304" pitchFamily="18" charset="0"/>
                <a:cs typeface="Times New Roman" panose="02020603050405020304" pitchFamily="18" charset="0"/>
              </a:rPr>
              <a:t>Net book Computer.</a:t>
            </a:r>
          </a:p>
          <a:p>
            <a:r>
              <a:rPr lang="en-US" sz="2000" dirty="0">
                <a:latin typeface="Times New Roman" panose="02020603050405020304" pitchFamily="18" charset="0"/>
                <a:cs typeface="Times New Roman" panose="02020603050405020304" pitchFamily="18" charset="0"/>
              </a:rPr>
              <a:t>Tablet Computer.</a:t>
            </a:r>
          </a:p>
          <a:p>
            <a:r>
              <a:rPr lang="en-US" sz="2000" dirty="0">
                <a:latin typeface="Times New Roman" panose="02020603050405020304" pitchFamily="18" charset="0"/>
                <a:cs typeface="Times New Roman" panose="02020603050405020304" pitchFamily="18" charset="0"/>
              </a:rPr>
              <a:t>PDA Computer.</a:t>
            </a:r>
          </a:p>
          <a:p>
            <a:pPr marL="82296" indent="0" algn="just">
              <a:buNone/>
            </a:pPr>
            <a:endParaRPr lang="en-US" sz="2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44444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Types</a:t>
            </a:r>
            <a:r>
              <a:rPr lang="en-US" sz="3600" dirty="0" smtClean="0"/>
              <a:t> of Computer</a:t>
            </a:r>
            <a:endParaRPr lang="en-US" sz="3600" dirty="0"/>
          </a:p>
        </p:txBody>
      </p:sp>
      <p:sp>
        <p:nvSpPr>
          <p:cNvPr id="3" name="Content Placeholder 2"/>
          <p:cNvSpPr>
            <a:spLocks noGrp="1"/>
          </p:cNvSpPr>
          <p:nvPr>
            <p:ph idx="1"/>
          </p:nvPr>
        </p:nvSpPr>
        <p:spPr>
          <a:xfrm>
            <a:off x="1435608" y="1447800"/>
            <a:ext cx="7498080" cy="5181600"/>
          </a:xfrm>
        </p:spPr>
        <p:txBody>
          <a:bodyPr>
            <a:normAutofit fontScale="85000" lnSpcReduction="20000"/>
          </a:bodyPr>
          <a:lstStyle/>
          <a:p>
            <a:pPr marL="82296" indent="0">
              <a:buNone/>
            </a:pPr>
            <a:r>
              <a:rPr lang="en-US" sz="2400" dirty="0" smtClean="0">
                <a:latin typeface="Times New Roman" panose="02020603050405020304" pitchFamily="18" charset="0"/>
                <a:cs typeface="Times New Roman" panose="02020603050405020304" pitchFamily="18" charset="0"/>
              </a:rPr>
              <a:t>On the basis of  applications there are three types of computers.</a:t>
            </a:r>
          </a:p>
          <a:p>
            <a:pPr>
              <a:buFont typeface="Wingdings" panose="05000000000000000000" pitchFamily="2" charset="2"/>
              <a:buChar char="Ø"/>
            </a:pPr>
            <a:r>
              <a:rPr lang="en-US" sz="2400" dirty="0" smtClean="0">
                <a:latin typeface="Times New Roman" panose="02020603050405020304" pitchFamily="18" charset="0"/>
                <a:cs typeface="Times New Roman" panose="02020603050405020304" pitchFamily="18" charset="0"/>
              </a:rPr>
              <a:t>Analog Computer </a:t>
            </a:r>
          </a:p>
          <a:p>
            <a:pPr>
              <a:buFont typeface="Wingdings" panose="05000000000000000000" pitchFamily="2" charset="2"/>
              <a:buChar char="Ø"/>
            </a:pPr>
            <a:r>
              <a:rPr lang="en-US" sz="2400" dirty="0" smtClean="0">
                <a:latin typeface="Times New Roman" panose="02020603050405020304" pitchFamily="18" charset="0"/>
                <a:cs typeface="Times New Roman" panose="02020603050405020304" pitchFamily="18" charset="0"/>
              </a:rPr>
              <a:t>Digital Computer </a:t>
            </a:r>
          </a:p>
          <a:p>
            <a:pPr>
              <a:buFont typeface="Wingdings" panose="05000000000000000000" pitchFamily="2" charset="2"/>
              <a:buChar char="Ø"/>
            </a:pPr>
            <a:r>
              <a:rPr lang="en-US" sz="2400" dirty="0" smtClean="0">
                <a:latin typeface="Times New Roman" panose="02020603050405020304" pitchFamily="18" charset="0"/>
                <a:cs typeface="Times New Roman" panose="02020603050405020304" pitchFamily="18" charset="0"/>
              </a:rPr>
              <a:t>Hybrid Computer</a:t>
            </a:r>
          </a:p>
          <a:p>
            <a:pPr marL="82296" indent="0">
              <a:buNone/>
            </a:pPr>
            <a:endParaRPr lang="en-US" sz="2400" b="1" dirty="0" smtClean="0">
              <a:latin typeface="Times New Roman" panose="02020603050405020304" pitchFamily="18" charset="0"/>
              <a:cs typeface="Times New Roman" panose="02020603050405020304" pitchFamily="18" charset="0"/>
            </a:endParaRPr>
          </a:p>
          <a:p>
            <a:pPr marL="82296" indent="0">
              <a:buNone/>
            </a:pPr>
            <a:r>
              <a:rPr lang="en-US" sz="2400" b="1" dirty="0" smtClean="0">
                <a:latin typeface="Times New Roman" panose="02020603050405020304" pitchFamily="18" charset="0"/>
                <a:cs typeface="Times New Roman" panose="02020603050405020304" pitchFamily="18" charset="0"/>
              </a:rPr>
              <a:t>Analog Computer:</a:t>
            </a:r>
          </a:p>
          <a:p>
            <a:pPr marL="82296" indent="0" algn="just">
              <a:buNone/>
            </a:pPr>
            <a:r>
              <a:rPr lang="en-US" sz="2400" dirty="0">
                <a:latin typeface="Times New Roman" panose="02020603050405020304" pitchFamily="18" charset="0"/>
                <a:cs typeface="Times New Roman" panose="02020603050405020304" pitchFamily="18" charset="0"/>
              </a:rPr>
              <a:t>The analogue computer works on a continuous signal</a:t>
            </a:r>
            <a:r>
              <a:rPr lang="en-US" sz="2400" dirty="0" smtClean="0">
                <a:latin typeface="Times New Roman" panose="02020603050405020304" pitchFamily="18" charset="0"/>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rPr>
              <a:t> These computers use a network of resistors and capacitors</a:t>
            </a:r>
            <a:r>
              <a:rPr lang="en-US" sz="2400" dirty="0" smtClean="0">
                <a:latin typeface="Times New Roman" panose="02020603050405020304" pitchFamily="18" charset="0"/>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rPr>
              <a:t> Analogue computers have a limited ability to act as a digital system</a:t>
            </a:r>
            <a:r>
              <a:rPr lang="en-US" sz="2400" dirty="0" smtClean="0">
                <a:latin typeface="Times New Roman" panose="02020603050405020304" pitchFamily="18" charset="0"/>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rPr>
              <a:t> The analogue computers measure the analogue quantities like voltage, temperature, etc</a:t>
            </a:r>
            <a:r>
              <a:rPr lang="en-US" sz="2400" dirty="0" smtClean="0">
                <a:latin typeface="Times New Roman" panose="02020603050405020304" pitchFamily="18" charset="0"/>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rPr>
              <a:t> The data storing in analogue computers are quite difficult as they use continuous signals which are difficult to store.</a:t>
            </a:r>
            <a:endParaRPr lang="en-US" sz="2400" dirty="0">
              <a:latin typeface="Times New Roman" panose="02020603050405020304" pitchFamily="18" charset="0"/>
              <a:cs typeface="Times New Roman" panose="02020603050405020304" pitchFamily="18" charset="0"/>
            </a:endParaRPr>
          </a:p>
          <a:p>
            <a:pPr marL="82296" indent="0">
              <a:buNone/>
            </a:pPr>
            <a:r>
              <a:rPr lang="en-US" sz="2400" b="1" dirty="0" smtClean="0">
                <a:latin typeface="Times New Roman" panose="02020603050405020304" pitchFamily="18" charset="0"/>
                <a:cs typeface="Times New Roman" panose="02020603050405020304" pitchFamily="18" charset="0"/>
              </a:rPr>
              <a:t>Digital Computer:</a:t>
            </a:r>
          </a:p>
          <a:p>
            <a:pPr marL="82296" indent="0" algn="just">
              <a:buNone/>
            </a:pPr>
            <a:r>
              <a:rPr lang="en-US" sz="2400" b="1" dirty="0" smtClean="0">
                <a:latin typeface="Times New Roman" panose="02020603050405020304" pitchFamily="18" charset="0"/>
                <a:cs typeface="Times New Roman" panose="02020603050405020304" pitchFamily="18" charset="0"/>
              </a:rPr>
              <a:t>Digital </a:t>
            </a:r>
            <a:r>
              <a:rPr lang="en-US" sz="2400" b="1" dirty="0">
                <a:latin typeface="Times New Roman" panose="02020603050405020304" pitchFamily="18" charset="0"/>
                <a:cs typeface="Times New Roman" panose="02020603050405020304" pitchFamily="18" charset="0"/>
              </a:rPr>
              <a:t>computer</a:t>
            </a:r>
            <a:r>
              <a:rPr lang="en-US" sz="2400" dirty="0">
                <a:latin typeface="Times New Roman" panose="02020603050405020304" pitchFamily="18" charset="0"/>
                <a:cs typeface="Times New Roman" panose="02020603050405020304" pitchFamily="18" charset="0"/>
              </a:rPr>
              <a:t> process data which is binary, i.e. in the form of 0 and 1</a:t>
            </a:r>
            <a:r>
              <a:rPr lang="en-US" sz="2400" dirty="0" smtClean="0">
                <a:latin typeface="Times New Roman" panose="02020603050405020304" pitchFamily="18" charset="0"/>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rPr>
              <a:t> The outputs are in numbers, exact values are seen on displays</a:t>
            </a:r>
            <a:r>
              <a:rPr lang="en-US" sz="2400" dirty="0" smtClean="0">
                <a:latin typeface="Times New Roman" panose="02020603050405020304" pitchFamily="18" charset="0"/>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rPr>
              <a:t> The digital computers can emulate the </a:t>
            </a:r>
            <a:r>
              <a:rPr lang="en-US" sz="2400" dirty="0" smtClean="0">
                <a:latin typeface="Times New Roman" panose="02020603050405020304" pitchFamily="18" charset="0"/>
                <a:cs typeface="Times New Roman" panose="02020603050405020304" pitchFamily="18" charset="0"/>
              </a:rPr>
              <a:t>behavior </a:t>
            </a:r>
            <a:r>
              <a:rPr lang="en-US" sz="2400" dirty="0">
                <a:latin typeface="Times New Roman" panose="02020603050405020304" pitchFamily="18" charset="0"/>
                <a:cs typeface="Times New Roman" panose="02020603050405020304" pitchFamily="18" charset="0"/>
              </a:rPr>
              <a:t>of analogue computers</a:t>
            </a:r>
            <a:r>
              <a:rPr lang="en-US" sz="2400" dirty="0" smtClean="0">
                <a:latin typeface="Times New Roman" panose="02020603050405020304" pitchFamily="18" charset="0"/>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rPr>
              <a:t> The digital computers calculate mathematical operations, complex calculations, media streaming, etc.</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034589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1371600" y="2819400"/>
            <a:ext cx="7498080" cy="1143000"/>
          </a:xfrm>
          <a:prstGeom prst="rect">
            <a:avLst/>
          </a:prstGeom>
        </p:spPr>
        <p:txBody>
          <a:bodyPr anchor="ctr">
            <a:normAutofit/>
          </a:bodyPr>
          <a:lst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r>
              <a:rPr lang="en-US" sz="3200" b="1" dirty="0" smtClean="0">
                <a:effectLst/>
                <a:latin typeface="Times New Roman" pitchFamily="18" charset="0"/>
                <a:cs typeface="Times New Roman" pitchFamily="18" charset="0"/>
              </a:rPr>
              <a:t>What is Computer?</a:t>
            </a:r>
            <a:endParaRPr lang="en-US" sz="3200" b="1" dirty="0">
              <a:effectLst/>
              <a:latin typeface="Times New Roman" pitchFamily="18" charset="0"/>
              <a:cs typeface="Times New Roman" pitchFamily="18" charset="0"/>
            </a:endParaRPr>
          </a:p>
        </p:txBody>
      </p:sp>
    </p:spTree>
    <p:extLst>
      <p:ext uri="{BB962C8B-B14F-4D97-AF65-F5344CB8AC3E}">
        <p14:creationId xmlns:p14="http://schemas.microsoft.com/office/powerpoint/2010/main" val="42895820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Computer </a:t>
            </a:r>
            <a:endParaRPr lang="en-US" dirty="0"/>
          </a:p>
        </p:txBody>
      </p:sp>
      <p:sp>
        <p:nvSpPr>
          <p:cNvPr id="3" name="Content Placeholder 2"/>
          <p:cNvSpPr>
            <a:spLocks noGrp="1"/>
          </p:cNvSpPr>
          <p:nvPr>
            <p:ph idx="1"/>
          </p:nvPr>
        </p:nvSpPr>
        <p:spPr/>
        <p:txBody>
          <a:bodyPr>
            <a:normAutofit/>
          </a:bodyPr>
          <a:lstStyle/>
          <a:p>
            <a:pPr marL="82296" indent="0">
              <a:buNone/>
            </a:pPr>
            <a:r>
              <a:rPr lang="en-US" sz="2400" b="1" dirty="0" smtClean="0">
                <a:latin typeface="Times New Roman" panose="02020603050405020304" pitchFamily="18" charset="0"/>
                <a:cs typeface="Times New Roman" panose="02020603050405020304" pitchFamily="18" charset="0"/>
              </a:rPr>
              <a:t>Hybrid Computer:</a:t>
            </a:r>
          </a:p>
          <a:p>
            <a:pPr marL="82296" indent="0" algn="just">
              <a:buNone/>
            </a:pPr>
            <a:r>
              <a:rPr lang="en-US" sz="2000" dirty="0">
                <a:latin typeface="Times New Roman" panose="02020603050405020304" pitchFamily="18" charset="0"/>
                <a:cs typeface="Times New Roman" panose="02020603050405020304" pitchFamily="18" charset="0"/>
              </a:rPr>
              <a:t>A </a:t>
            </a:r>
            <a:r>
              <a:rPr lang="en-US" sz="2000" b="1" dirty="0">
                <a:latin typeface="Times New Roman" panose="02020603050405020304" pitchFamily="18" charset="0"/>
                <a:cs typeface="Times New Roman" panose="02020603050405020304" pitchFamily="18" charset="0"/>
              </a:rPr>
              <a:t>hybrid computer</a:t>
            </a:r>
            <a:r>
              <a:rPr lang="en-US" sz="2000" dirty="0">
                <a:latin typeface="Times New Roman" panose="02020603050405020304" pitchFamily="18" charset="0"/>
                <a:cs typeface="Times New Roman" panose="02020603050405020304" pitchFamily="18" charset="0"/>
              </a:rPr>
              <a:t> is a </a:t>
            </a:r>
            <a:r>
              <a:rPr lang="en-US" sz="2000" b="1" dirty="0">
                <a:latin typeface="Times New Roman" panose="02020603050405020304" pitchFamily="18" charset="0"/>
                <a:cs typeface="Times New Roman" panose="02020603050405020304" pitchFamily="18" charset="0"/>
              </a:rPr>
              <a:t>computing system</a:t>
            </a:r>
            <a:r>
              <a:rPr lang="en-US" sz="2000" dirty="0">
                <a:latin typeface="Times New Roman" panose="02020603050405020304" pitchFamily="18" charset="0"/>
                <a:cs typeface="Times New Roman" panose="02020603050405020304" pitchFamily="18" charset="0"/>
              </a:rPr>
              <a:t> that combines both digital and analog components. Traditionally, the analog components of the </a:t>
            </a:r>
            <a:r>
              <a:rPr lang="en-US" sz="2000" b="1" dirty="0">
                <a:latin typeface="Times New Roman" panose="02020603050405020304" pitchFamily="18" charset="0"/>
                <a:cs typeface="Times New Roman" panose="02020603050405020304" pitchFamily="18" charset="0"/>
              </a:rPr>
              <a:t>computer</a:t>
            </a:r>
            <a:r>
              <a:rPr lang="en-US" sz="2000" dirty="0">
                <a:latin typeface="Times New Roman" panose="02020603050405020304" pitchFamily="18" charset="0"/>
                <a:cs typeface="Times New Roman" panose="02020603050405020304" pitchFamily="18" charset="0"/>
              </a:rPr>
              <a:t> handle complex mathematical computations. The digital components take care of logical and numerical operations, in addition to serving as the controller for the </a:t>
            </a:r>
            <a:r>
              <a:rPr lang="en-US" sz="2000" b="1" dirty="0">
                <a:latin typeface="Times New Roman" panose="02020603050405020304" pitchFamily="18" charset="0"/>
                <a:cs typeface="Times New Roman" panose="02020603050405020304" pitchFamily="18" charset="0"/>
              </a:rPr>
              <a:t>system</a:t>
            </a:r>
            <a:r>
              <a:rPr lang="en-US" sz="2400" dirty="0"/>
              <a:t>.</a:t>
            </a:r>
            <a:endParaRPr lang="en-US"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453254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274638"/>
            <a:ext cx="7498080" cy="1143000"/>
          </a:xfrm>
        </p:spPr>
        <p:txBody>
          <a:bodyPr>
            <a:normAutofit/>
          </a:bodyPr>
          <a:lstStyle/>
          <a:p>
            <a:r>
              <a:rPr lang="en-US" sz="3200" b="1" dirty="0" smtClean="0">
                <a:effectLst/>
                <a:latin typeface="Times New Roman" pitchFamily="18" charset="0"/>
                <a:cs typeface="Times New Roman" pitchFamily="18" charset="0"/>
              </a:rPr>
              <a:t>What is Computer?</a:t>
            </a:r>
            <a:endParaRPr lang="en-US" sz="3200" b="1" dirty="0">
              <a:effectLst/>
              <a:latin typeface="Times New Roman" pitchFamily="18" charset="0"/>
              <a:cs typeface="Times New Roman" pitchFamily="18" charset="0"/>
            </a:endParaRPr>
          </a:p>
        </p:txBody>
      </p:sp>
      <p:sp>
        <p:nvSpPr>
          <p:cNvPr id="3" name="Content Placeholder 2"/>
          <p:cNvSpPr>
            <a:spLocks noGrp="1"/>
          </p:cNvSpPr>
          <p:nvPr>
            <p:ph idx="1"/>
          </p:nvPr>
        </p:nvSpPr>
        <p:spPr>
          <a:xfrm>
            <a:off x="1219200" y="1447800"/>
            <a:ext cx="7498080" cy="4800600"/>
          </a:xfrm>
        </p:spPr>
        <p:txBody>
          <a:bodyPr>
            <a:noAutofit/>
          </a:bodyPr>
          <a:lstStyle/>
          <a:p>
            <a:pPr algn="just"/>
            <a:r>
              <a:rPr lang="en-US" sz="2600" dirty="0" smtClean="0">
                <a:latin typeface="Times New Roman" pitchFamily="18" charset="0"/>
                <a:cs typeface="Times New Roman" pitchFamily="18" charset="0"/>
              </a:rPr>
              <a:t>Derived from word “compute” means to calculate</a:t>
            </a:r>
          </a:p>
          <a:p>
            <a:pPr algn="just"/>
            <a:r>
              <a:rPr lang="en-US" sz="2600" i="1" dirty="0" smtClean="0">
                <a:latin typeface="Times New Roman" pitchFamily="18" charset="0"/>
                <a:cs typeface="Times New Roman" pitchFamily="18" charset="0"/>
              </a:rPr>
              <a:t>Computer is a modern electronic machine that is used to solve different kinds of problems according to the set of instruction given to it</a:t>
            </a:r>
          </a:p>
          <a:p>
            <a:pPr algn="ctr">
              <a:buNone/>
            </a:pPr>
            <a:r>
              <a:rPr lang="en-US" sz="2600" dirty="0" smtClean="0">
                <a:latin typeface="Times New Roman" pitchFamily="18" charset="0"/>
                <a:cs typeface="Times New Roman" pitchFamily="18" charset="0"/>
              </a:rPr>
              <a:t>OR</a:t>
            </a:r>
          </a:p>
          <a:p>
            <a:pPr algn="just"/>
            <a:r>
              <a:rPr lang="en-US" sz="2600" i="1" dirty="0" smtClean="0">
                <a:latin typeface="Times New Roman" pitchFamily="18" charset="0"/>
                <a:cs typeface="Times New Roman" pitchFamily="18" charset="0"/>
              </a:rPr>
              <a:t>A computer is an electronic machine that operates under the control of instructions, that accepts the input data, process or manipulate the given data according to the predefined instructions and stores the result for future use. It can also retrieve the stored results as and when required again</a:t>
            </a:r>
          </a:p>
          <a:p>
            <a:pPr algn="just"/>
            <a:r>
              <a:rPr lang="en-US" sz="2600" dirty="0" smtClean="0">
                <a:latin typeface="Times New Roman" pitchFamily="18" charset="0"/>
                <a:cs typeface="Times New Roman" pitchFamily="18" charset="0"/>
              </a:rPr>
              <a:t>Also known as “Electronic Data Processing”</a:t>
            </a:r>
          </a:p>
          <a:p>
            <a:pPr algn="just"/>
            <a:endParaRPr lang="en-US" sz="2600" i="1"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274638"/>
            <a:ext cx="7498080" cy="1143000"/>
          </a:xfrm>
        </p:spPr>
        <p:txBody>
          <a:bodyPr>
            <a:normAutofit/>
          </a:bodyPr>
          <a:lstStyle/>
          <a:p>
            <a:r>
              <a:rPr lang="en-US" sz="3200" b="1" dirty="0" smtClean="0">
                <a:effectLst/>
                <a:latin typeface="Times New Roman" pitchFamily="18" charset="0"/>
                <a:cs typeface="Times New Roman" pitchFamily="18" charset="0"/>
              </a:rPr>
              <a:t>Data &amp; Information</a:t>
            </a:r>
            <a:endParaRPr lang="en-US" sz="3200" b="1" dirty="0">
              <a:effectLst/>
              <a:latin typeface="Times New Roman" pitchFamily="18" charset="0"/>
              <a:cs typeface="Times New Roman" pitchFamily="18" charset="0"/>
            </a:endParaRPr>
          </a:p>
        </p:txBody>
      </p:sp>
      <p:sp>
        <p:nvSpPr>
          <p:cNvPr id="3" name="Content Placeholder 2"/>
          <p:cNvSpPr>
            <a:spLocks noGrp="1"/>
          </p:cNvSpPr>
          <p:nvPr>
            <p:ph idx="1"/>
          </p:nvPr>
        </p:nvSpPr>
        <p:spPr>
          <a:xfrm>
            <a:off x="1219200" y="1447800"/>
            <a:ext cx="7498080" cy="4800600"/>
          </a:xfrm>
        </p:spPr>
        <p:txBody>
          <a:bodyPr>
            <a:normAutofit/>
          </a:bodyPr>
          <a:lstStyle/>
          <a:p>
            <a:pPr algn="just"/>
            <a:r>
              <a:rPr lang="en-US" sz="2600" dirty="0" smtClean="0">
                <a:latin typeface="Times New Roman" pitchFamily="18" charset="0"/>
                <a:cs typeface="Times New Roman" pitchFamily="18" charset="0"/>
              </a:rPr>
              <a:t>“Data” refers to the facts concerning things such as people, object</a:t>
            </a:r>
          </a:p>
          <a:p>
            <a:pPr lvl="1" algn="just"/>
            <a:r>
              <a:rPr lang="en-US" sz="2200" dirty="0" smtClean="0">
                <a:latin typeface="Times New Roman" pitchFamily="18" charset="0"/>
                <a:cs typeface="Times New Roman" pitchFamily="18" charset="0"/>
              </a:rPr>
              <a:t>Data is defined as collection of raw facts and figures, which is collected for specific purpose</a:t>
            </a:r>
          </a:p>
          <a:p>
            <a:pPr algn="just"/>
            <a:r>
              <a:rPr lang="en-US" sz="2600" dirty="0" smtClean="0">
                <a:latin typeface="Times New Roman" pitchFamily="18" charset="0"/>
                <a:cs typeface="Times New Roman" pitchFamily="18" charset="0"/>
              </a:rPr>
              <a:t>Processed and refined data is referred to as information</a:t>
            </a:r>
          </a:p>
          <a:p>
            <a:pPr lvl="1" algn="just"/>
            <a:r>
              <a:rPr lang="en-US" sz="2200" dirty="0" smtClean="0">
                <a:latin typeface="Times New Roman" pitchFamily="18" charset="0"/>
                <a:cs typeface="Times New Roman" pitchFamily="18" charset="0"/>
              </a:rPr>
              <a:t>When raw facts and figures are arranged in such a suitable manner that they give the clear and proper meaning</a:t>
            </a:r>
            <a:endParaRPr lang="en-US" sz="22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1371600" y="2819400"/>
            <a:ext cx="7498080" cy="1143000"/>
          </a:xfrm>
          <a:prstGeom prst="rect">
            <a:avLst/>
          </a:prstGeom>
        </p:spPr>
        <p:txBody>
          <a:bodyPr anchor="ctr">
            <a:normAutofit/>
          </a:bodyPr>
          <a:lst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r>
              <a:rPr lang="en-US" sz="3200" b="1" dirty="0" smtClean="0">
                <a:effectLst/>
                <a:latin typeface="Times New Roman" pitchFamily="18" charset="0"/>
                <a:cs typeface="Times New Roman" pitchFamily="18" charset="0"/>
              </a:rPr>
              <a:t>1.2 </a:t>
            </a:r>
            <a:r>
              <a:rPr lang="en-US" sz="3200" b="1" dirty="0">
                <a:effectLst/>
                <a:latin typeface="Times New Roman" pitchFamily="18" charset="0"/>
                <a:cs typeface="Times New Roman" pitchFamily="18" charset="0"/>
              </a:rPr>
              <a:t>Characteristics of Computer</a:t>
            </a:r>
          </a:p>
        </p:txBody>
      </p:sp>
    </p:spTree>
    <p:extLst>
      <p:ext uri="{BB962C8B-B14F-4D97-AF65-F5344CB8AC3E}">
        <p14:creationId xmlns:p14="http://schemas.microsoft.com/office/powerpoint/2010/main" val="7852925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74638"/>
            <a:ext cx="7498080" cy="1143000"/>
          </a:xfrm>
        </p:spPr>
        <p:txBody>
          <a:bodyPr>
            <a:normAutofit/>
          </a:bodyPr>
          <a:lstStyle/>
          <a:p>
            <a:r>
              <a:rPr lang="en-US" sz="3200" b="1" dirty="0" smtClean="0">
                <a:effectLst/>
                <a:latin typeface="Times New Roman" pitchFamily="18" charset="0"/>
                <a:cs typeface="Times New Roman" pitchFamily="18" charset="0"/>
              </a:rPr>
              <a:t>Characteristics of Computer</a:t>
            </a:r>
            <a:endParaRPr lang="en-US" sz="3200" b="1" dirty="0">
              <a:effectLst/>
              <a:latin typeface="Times New Roman" pitchFamily="18" charset="0"/>
              <a:cs typeface="Times New Roman" pitchFamily="18" charset="0"/>
            </a:endParaRPr>
          </a:p>
        </p:txBody>
      </p:sp>
      <p:sp>
        <p:nvSpPr>
          <p:cNvPr id="3" name="Content Placeholder 2"/>
          <p:cNvSpPr>
            <a:spLocks noGrp="1"/>
          </p:cNvSpPr>
          <p:nvPr>
            <p:ph idx="1"/>
          </p:nvPr>
        </p:nvSpPr>
        <p:spPr>
          <a:xfrm>
            <a:off x="1143000" y="1524000"/>
            <a:ext cx="7714488" cy="4800600"/>
          </a:xfrm>
        </p:spPr>
        <p:txBody>
          <a:bodyPr>
            <a:noAutofit/>
          </a:bodyPr>
          <a:lstStyle/>
          <a:p>
            <a:pPr algn="just"/>
            <a:r>
              <a:rPr lang="en-US" sz="2600" dirty="0" smtClean="0">
                <a:latin typeface="Times New Roman" pitchFamily="18" charset="0"/>
                <a:cs typeface="Times New Roman" pitchFamily="18" charset="0"/>
              </a:rPr>
              <a:t>Speed</a:t>
            </a:r>
          </a:p>
          <a:p>
            <a:pPr algn="just"/>
            <a:r>
              <a:rPr lang="en-US" sz="2600" dirty="0" smtClean="0">
                <a:latin typeface="Times New Roman" pitchFamily="18" charset="0"/>
                <a:cs typeface="Times New Roman" pitchFamily="18" charset="0"/>
              </a:rPr>
              <a:t>Accuracy</a:t>
            </a:r>
          </a:p>
          <a:p>
            <a:pPr algn="just"/>
            <a:r>
              <a:rPr lang="en-US" sz="2600" dirty="0" smtClean="0">
                <a:latin typeface="Times New Roman" pitchFamily="18" charset="0"/>
                <a:cs typeface="Times New Roman" pitchFamily="18" charset="0"/>
              </a:rPr>
              <a:t>Reliability</a:t>
            </a:r>
          </a:p>
          <a:p>
            <a:pPr algn="just"/>
            <a:r>
              <a:rPr lang="en-US" sz="2600" dirty="0" smtClean="0">
                <a:latin typeface="Times New Roman" pitchFamily="18" charset="0"/>
                <a:cs typeface="Times New Roman" pitchFamily="18" charset="0"/>
              </a:rPr>
              <a:t>Storage</a:t>
            </a:r>
          </a:p>
          <a:p>
            <a:pPr algn="just"/>
            <a:r>
              <a:rPr lang="en-US" sz="2600" dirty="0" smtClean="0">
                <a:latin typeface="Times New Roman" pitchFamily="18" charset="0"/>
                <a:cs typeface="Times New Roman" pitchFamily="18" charset="0"/>
              </a:rPr>
              <a:t>Automation</a:t>
            </a:r>
          </a:p>
          <a:p>
            <a:pPr algn="just"/>
            <a:r>
              <a:rPr lang="en-US" sz="2600" dirty="0" smtClean="0">
                <a:latin typeface="Times New Roman" pitchFamily="18" charset="0"/>
                <a:cs typeface="Times New Roman" pitchFamily="18" charset="0"/>
              </a:rPr>
              <a:t>Versatility</a:t>
            </a:r>
          </a:p>
          <a:p>
            <a:pPr algn="just"/>
            <a:r>
              <a:rPr lang="en-US" sz="2600" dirty="0" smtClean="0">
                <a:latin typeface="Times New Roman" pitchFamily="18" charset="0"/>
                <a:cs typeface="Times New Roman" pitchFamily="18" charset="0"/>
              </a:rPr>
              <a:t>Communications</a:t>
            </a:r>
          </a:p>
          <a:p>
            <a:pPr algn="just"/>
            <a:r>
              <a:rPr lang="en-US" sz="2600" dirty="0" smtClean="0">
                <a:latin typeface="Times New Roman" pitchFamily="18" charset="0"/>
                <a:cs typeface="Times New Roman" pitchFamily="18" charset="0"/>
              </a:rPr>
              <a:t>Diligence</a:t>
            </a:r>
          </a:p>
          <a:p>
            <a:pPr algn="just"/>
            <a:r>
              <a:rPr lang="en-US" sz="2600" dirty="0" smtClean="0">
                <a:latin typeface="Times New Roman" pitchFamily="18" charset="0"/>
                <a:cs typeface="Times New Roman" pitchFamily="18" charset="0"/>
              </a:rPr>
              <a:t>No Feelings</a:t>
            </a:r>
          </a:p>
        </p:txBody>
      </p:sp>
    </p:spTree>
    <p:extLst>
      <p:ext uri="{BB962C8B-B14F-4D97-AF65-F5344CB8AC3E}">
        <p14:creationId xmlns:p14="http://schemas.microsoft.com/office/powerpoint/2010/main" val="12374452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latin typeface="Times New Roman" panose="02020603050405020304" pitchFamily="18" charset="0"/>
                <a:cs typeface="Times New Roman" panose="02020603050405020304" pitchFamily="18" charset="0"/>
              </a:rPr>
              <a:t>Speed</a:t>
            </a:r>
            <a:endParaRPr lang="en-US" sz="44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lgn="just"/>
            <a:r>
              <a:rPr lang="en-US" sz="2800" dirty="0">
                <a:latin typeface="Times New Roman" panose="02020603050405020304" pitchFamily="18" charset="0"/>
                <a:cs typeface="Times New Roman" panose="02020603050405020304" pitchFamily="18" charset="0"/>
              </a:rPr>
              <a:t>Speed of computer maybe defined as the time taken by a computer to perform a task </a:t>
            </a:r>
            <a:endParaRPr lang="en-US" sz="2800" dirty="0" smtClean="0">
              <a:latin typeface="Times New Roman" panose="02020603050405020304" pitchFamily="18" charset="0"/>
              <a:cs typeface="Times New Roman" panose="02020603050405020304" pitchFamily="18" charset="0"/>
            </a:endParaRPr>
          </a:p>
          <a:p>
            <a:pPr algn="just"/>
            <a:r>
              <a:rPr lang="en-US" sz="2800" dirty="0" smtClean="0">
                <a:latin typeface="Times New Roman" panose="02020603050405020304" pitchFamily="18" charset="0"/>
                <a:cs typeface="Times New Roman" panose="02020603050405020304" pitchFamily="18" charset="0"/>
              </a:rPr>
              <a:t>It </a:t>
            </a:r>
            <a:r>
              <a:rPr lang="en-US" sz="2800" dirty="0">
                <a:latin typeface="Times New Roman" panose="02020603050405020304" pitchFamily="18" charset="0"/>
                <a:cs typeface="Times New Roman" panose="02020603050405020304" pitchFamily="18" charset="0"/>
              </a:rPr>
              <a:t>takes only a few seconds for the calculations that we take hours to solve </a:t>
            </a:r>
            <a:endParaRPr lang="en-US" sz="2800" dirty="0" smtClean="0">
              <a:latin typeface="Times New Roman" panose="02020603050405020304" pitchFamily="18" charset="0"/>
              <a:cs typeface="Times New Roman" panose="02020603050405020304" pitchFamily="18" charset="0"/>
            </a:endParaRPr>
          </a:p>
          <a:p>
            <a:pPr algn="just"/>
            <a:r>
              <a:rPr lang="en-US" sz="2800" dirty="0" smtClean="0">
                <a:latin typeface="Times New Roman" panose="02020603050405020304" pitchFamily="18" charset="0"/>
                <a:cs typeface="Times New Roman" panose="02020603050405020304" pitchFamily="18" charset="0"/>
              </a:rPr>
              <a:t>It </a:t>
            </a:r>
            <a:r>
              <a:rPr lang="en-US" sz="2800" dirty="0">
                <a:latin typeface="Times New Roman" panose="02020603050405020304" pitchFamily="18" charset="0"/>
                <a:cs typeface="Times New Roman" panose="02020603050405020304" pitchFamily="18" charset="0"/>
              </a:rPr>
              <a:t>works in the fraction of second. Most of the computers work on Micro and Nano second. </a:t>
            </a:r>
            <a:endParaRPr lang="en-US" sz="2800" dirty="0" smtClean="0">
              <a:latin typeface="Times New Roman" panose="02020603050405020304" pitchFamily="18" charset="0"/>
              <a:cs typeface="Times New Roman" panose="02020603050405020304" pitchFamily="18" charset="0"/>
            </a:endParaRPr>
          </a:p>
          <a:p>
            <a:pPr algn="just"/>
            <a:r>
              <a:rPr lang="en-US" sz="2800" dirty="0" smtClean="0">
                <a:latin typeface="Times New Roman" panose="02020603050405020304" pitchFamily="18" charset="0"/>
                <a:cs typeface="Times New Roman" panose="02020603050405020304" pitchFamily="18" charset="0"/>
              </a:rPr>
              <a:t>Its </a:t>
            </a:r>
            <a:r>
              <a:rPr lang="en-US" sz="2800" dirty="0">
                <a:latin typeface="Times New Roman" panose="02020603050405020304" pitchFamily="18" charset="0"/>
                <a:cs typeface="Times New Roman" panose="02020603050405020304" pitchFamily="18" charset="0"/>
              </a:rPr>
              <a:t>speed is measured in term of MHZ (Mega Hertz) and GHZ (Giga Hertz).</a:t>
            </a:r>
          </a:p>
        </p:txBody>
      </p:sp>
    </p:spTree>
    <p:extLst>
      <p:ext uri="{BB962C8B-B14F-4D97-AF65-F5344CB8AC3E}">
        <p14:creationId xmlns:p14="http://schemas.microsoft.com/office/powerpoint/2010/main" val="2381000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latin typeface="Times New Roman" pitchFamily="18" charset="0"/>
                <a:cs typeface="Times New Roman" pitchFamily="18" charset="0"/>
              </a:rPr>
              <a:t>Accuracy</a:t>
            </a:r>
            <a:endParaRPr lang="en-US" dirty="0"/>
          </a:p>
        </p:txBody>
      </p:sp>
      <p:sp>
        <p:nvSpPr>
          <p:cNvPr id="3" name="Content Placeholder 2"/>
          <p:cNvSpPr>
            <a:spLocks noGrp="1"/>
          </p:cNvSpPr>
          <p:nvPr>
            <p:ph idx="1"/>
          </p:nvPr>
        </p:nvSpPr>
        <p:spPr/>
        <p:txBody>
          <a:bodyPr>
            <a:noAutofit/>
          </a:bodyPr>
          <a:lstStyle/>
          <a:p>
            <a:pPr algn="just"/>
            <a:r>
              <a:rPr lang="en-US" sz="2600" dirty="0">
                <a:latin typeface="Times New Roman" panose="02020603050405020304" pitchFamily="18" charset="0"/>
                <a:cs typeface="Times New Roman" panose="02020603050405020304" pitchFamily="18" charset="0"/>
              </a:rPr>
              <a:t>The condition or quality of being true, correct, or exact; freedom from error or defect; precision or exactness; correctness. </a:t>
            </a:r>
            <a:endParaRPr lang="en-US" sz="2600" dirty="0" smtClean="0">
              <a:latin typeface="Times New Roman" panose="02020603050405020304" pitchFamily="18" charset="0"/>
              <a:cs typeface="Times New Roman" panose="02020603050405020304" pitchFamily="18" charset="0"/>
            </a:endParaRPr>
          </a:p>
          <a:p>
            <a:pPr algn="just"/>
            <a:r>
              <a:rPr lang="en-US" sz="2600" dirty="0" smtClean="0">
                <a:latin typeface="Times New Roman" panose="02020603050405020304" pitchFamily="18" charset="0"/>
                <a:cs typeface="Times New Roman" panose="02020603050405020304" pitchFamily="18" charset="0"/>
              </a:rPr>
              <a:t>The </a:t>
            </a:r>
            <a:r>
              <a:rPr lang="en-US" sz="2600" dirty="0">
                <a:latin typeface="Times New Roman" panose="02020603050405020304" pitchFamily="18" charset="0"/>
                <a:cs typeface="Times New Roman" panose="02020603050405020304" pitchFamily="18" charset="0"/>
              </a:rPr>
              <a:t>computers are the accurate machine that can perform large number of tasks without errors but if we feed wrong data to the computer it returns the same wrong information called GIGO (Garbage In Garbage Out). The errors in the computer are due to human and inaccurate </a:t>
            </a:r>
            <a:r>
              <a:rPr lang="en-US" sz="2600" dirty="0" smtClean="0">
                <a:latin typeface="Times New Roman" panose="02020603050405020304" pitchFamily="18" charset="0"/>
                <a:cs typeface="Times New Roman" panose="02020603050405020304" pitchFamily="18" charset="0"/>
              </a:rPr>
              <a:t>data.</a:t>
            </a:r>
          </a:p>
          <a:p>
            <a:pPr algn="just"/>
            <a:r>
              <a:rPr lang="en-US" sz="2600" dirty="0" smtClean="0">
                <a:latin typeface="Times New Roman" panose="02020603050405020304" pitchFamily="18" charset="0"/>
                <a:cs typeface="Times New Roman" panose="02020603050405020304" pitchFamily="18" charset="0"/>
              </a:rPr>
              <a:t>The </a:t>
            </a:r>
            <a:r>
              <a:rPr lang="en-US" sz="2600" dirty="0">
                <a:latin typeface="Times New Roman" panose="02020603050405020304" pitchFamily="18" charset="0"/>
                <a:cs typeface="Times New Roman" panose="02020603050405020304" pitchFamily="18" charset="0"/>
              </a:rPr>
              <a:t>degree of accuracy in a computer is very high and every calculation is performed with same accuracy</a:t>
            </a:r>
          </a:p>
        </p:txBody>
      </p:sp>
    </p:spTree>
    <p:extLst>
      <p:ext uri="{BB962C8B-B14F-4D97-AF65-F5344CB8AC3E}">
        <p14:creationId xmlns:p14="http://schemas.microsoft.com/office/powerpoint/2010/main" val="42678324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Reliability</a:t>
            </a:r>
          </a:p>
        </p:txBody>
      </p:sp>
      <p:sp>
        <p:nvSpPr>
          <p:cNvPr id="3" name="Content Placeholder 2"/>
          <p:cNvSpPr>
            <a:spLocks noGrp="1"/>
          </p:cNvSpPr>
          <p:nvPr>
            <p:ph idx="1"/>
          </p:nvPr>
        </p:nvSpPr>
        <p:spPr/>
        <p:txBody>
          <a:bodyPr>
            <a:normAutofit/>
          </a:bodyPr>
          <a:lstStyle/>
          <a:p>
            <a:pPr algn="just"/>
            <a:r>
              <a:rPr lang="en-US" sz="2800" dirty="0">
                <a:latin typeface="Times New Roman" panose="02020603050405020304" pitchFamily="18" charset="0"/>
                <a:cs typeface="Times New Roman" panose="02020603050405020304" pitchFamily="18" charset="0"/>
              </a:rPr>
              <a:t>The electronic components in modern computers are dependable and reliable because they rarely break or fail.</a:t>
            </a:r>
          </a:p>
        </p:txBody>
      </p:sp>
    </p:spTree>
    <p:extLst>
      <p:ext uri="{BB962C8B-B14F-4D97-AF65-F5344CB8AC3E}">
        <p14:creationId xmlns:p14="http://schemas.microsoft.com/office/powerpoint/2010/main" val="7357500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780</TotalTime>
  <Words>996</Words>
  <Application>Microsoft Office PowerPoint</Application>
  <PresentationFormat>On-screen Show (4:3)</PresentationFormat>
  <Paragraphs>91</Paragraphs>
  <Slides>20</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20</vt:i4>
      </vt:variant>
    </vt:vector>
  </HeadingPairs>
  <TitlesOfParts>
    <vt:vector size="28" baseType="lpstr">
      <vt:lpstr>Arial</vt:lpstr>
      <vt:lpstr>Calibri</vt:lpstr>
      <vt:lpstr>Gill Sans MT</vt:lpstr>
      <vt:lpstr>Times New Roman</vt:lpstr>
      <vt:lpstr>Verdana</vt:lpstr>
      <vt:lpstr>Wingdings</vt:lpstr>
      <vt:lpstr>Wingdings 2</vt:lpstr>
      <vt:lpstr>Solstice</vt:lpstr>
      <vt:lpstr>Chapter No.1  Introduction to Computer</vt:lpstr>
      <vt:lpstr>PowerPoint Presentation</vt:lpstr>
      <vt:lpstr>What is Computer?</vt:lpstr>
      <vt:lpstr>Data &amp; Information</vt:lpstr>
      <vt:lpstr>PowerPoint Presentation</vt:lpstr>
      <vt:lpstr>Characteristics of Computer</vt:lpstr>
      <vt:lpstr>Speed</vt:lpstr>
      <vt:lpstr>Accuracy</vt:lpstr>
      <vt:lpstr>Reliability</vt:lpstr>
      <vt:lpstr>Storage</vt:lpstr>
      <vt:lpstr>Automatic</vt:lpstr>
      <vt:lpstr>Versatility (Multiple jobs)</vt:lpstr>
      <vt:lpstr>Communications</vt:lpstr>
      <vt:lpstr>Diligence (Tiredness)</vt:lpstr>
      <vt:lpstr>No Feelings</vt:lpstr>
      <vt:lpstr>No IQ (Intelligence quotient)</vt:lpstr>
      <vt:lpstr>Classification of Computer </vt:lpstr>
      <vt:lpstr>Classification of Computer</vt:lpstr>
      <vt:lpstr>Types of Computer</vt:lpstr>
      <vt:lpstr>Types of Computer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 Warehouse</dc:title>
  <dc:creator>Saqib</dc:creator>
  <cp:lastModifiedBy>Hassan</cp:lastModifiedBy>
  <cp:revision>298</cp:revision>
  <dcterms:created xsi:type="dcterms:W3CDTF">2015-09-13T05:42:29Z</dcterms:created>
  <dcterms:modified xsi:type="dcterms:W3CDTF">2020-05-21T13:44:37Z</dcterms:modified>
</cp:coreProperties>
</file>